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45" r:id="rId3"/>
    <p:sldId id="276" r:id="rId4"/>
    <p:sldId id="332" r:id="rId5"/>
    <p:sldId id="260" r:id="rId6"/>
    <p:sldId id="329" r:id="rId7"/>
    <p:sldId id="340" r:id="rId8"/>
    <p:sldId id="360" r:id="rId9"/>
    <p:sldId id="339" r:id="rId10"/>
    <p:sldId id="346" r:id="rId11"/>
    <p:sldId id="359" r:id="rId12"/>
    <p:sldId id="338" r:id="rId13"/>
    <p:sldId id="358" r:id="rId14"/>
    <p:sldId id="348" r:id="rId15"/>
    <p:sldId id="347" r:id="rId16"/>
    <p:sldId id="349" r:id="rId17"/>
    <p:sldId id="350" r:id="rId18"/>
    <p:sldId id="352" r:id="rId19"/>
    <p:sldId id="351" r:id="rId20"/>
    <p:sldId id="353" r:id="rId21"/>
    <p:sldId id="354" r:id="rId22"/>
    <p:sldId id="355" r:id="rId23"/>
    <p:sldId id="356" r:id="rId24"/>
    <p:sldId id="357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42" r:id="rId42"/>
    <p:sldId id="344" r:id="rId43"/>
    <p:sldId id="343" r:id="rId44"/>
    <p:sldId id="377" r:id="rId45"/>
    <p:sldId id="341" r:id="rId46"/>
    <p:sldId id="378" r:id="rId47"/>
    <p:sldId id="379" r:id="rId48"/>
    <p:sldId id="380" r:id="rId49"/>
    <p:sldId id="386" r:id="rId50"/>
    <p:sldId id="387" r:id="rId51"/>
    <p:sldId id="381" r:id="rId52"/>
    <p:sldId id="257" r:id="rId53"/>
    <p:sldId id="336" r:id="rId54"/>
    <p:sldId id="382" r:id="rId55"/>
    <p:sldId id="383" r:id="rId56"/>
    <p:sldId id="384" r:id="rId57"/>
    <p:sldId id="385" r:id="rId58"/>
    <p:sldId id="277" r:id="rId59"/>
    <p:sldId id="335" r:id="rId6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B0A5-837A-45F6-8D42-166D213F296E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58A68-1E6D-481F-A57F-19C722F139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55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Warto się rozwijać, uczyć, rozmawiać i oszczędzić lata oraz przede wszystkim unikać błędów, które inni już popełnili.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27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Tu też powiedzieć o odchyleniu, widać </a:t>
            </a:r>
            <a:r>
              <a:rPr lang="pl-PL" dirty="0" err="1"/>
              <a:t>bdb</a:t>
            </a:r>
            <a:r>
              <a:rPr lang="pl-PL" dirty="0"/>
              <a:t> w powietrzu.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64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Genialna technika. Pokazać w </a:t>
            </a:r>
            <a:r>
              <a:rPr lang="pl-PL" dirty="0" err="1"/>
              <a:t>slow-mo</a:t>
            </a:r>
            <a:r>
              <a:rPr lang="pl-PL" dirty="0"/>
              <a:t> jak ręce wprowadza.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26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pokazujcie nic sami. Jest YT. Nie ryzykujcie zdrowia, a i tak pokażecie gorzej od jakiegoś Mistrza.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927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Brak wysokiego odbicia i czasu, nie ma takiej motoryki, dlatego kombinujemy i próbujemy kolejnym ćwiczeniem wyżej ją podnieść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8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Mimo prób, dalej za mało czasu by zakręcić lewą ręką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90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Duże podwyższenie by dać dłuższą i wyższą fazę lotu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83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 wychodzić, a to 1szy trening! Kwestia czasu i treningu i bez problemu się nauczy…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689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większości przypadków dziecko wyląduje Wam tak po haśle: wyląduj na tyłku. Jak to poprawić?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755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Zdecydowanie za wysoka skrzynia. Zła parabola skoku. I za dużo czasu w fazie lotu. Przez co dziecko nie musi tego zrobić tak szybko. I to się udaje bez wyprostu kolan. A nie o to chodziło!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953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Analiza rozbiegu na przykładzie Pauliny. Zdjęcie nie jest przypadkowe- bieganie rozbiegu to mega istotna sprawa. Bez biegania, szczególnie szybkiego- nie ma skakania.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00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Moje doświadczenie z wielu lat. Może </a:t>
            </a:r>
            <a:r>
              <a:rPr lang="pl-PL" dirty="0" err="1"/>
              <a:t>db</a:t>
            </a:r>
            <a:r>
              <a:rPr lang="pl-PL" dirty="0"/>
              <a:t> może złe- moje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D0F3-712A-42BE-860D-3667329832E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581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Filmik przykład prawidłowego wstawienia stopy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597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Podkreślić, że Jagoda nie przebiegła przez palce tylko śródstopie- takie ujęcie.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072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Podać przykład Nadii jak paliła skoki na mitingu, a ja ciągle jej dawałem do przodu bo widziałem, że jest ciągle za daleko. I po kilku spalonych, w końcu </a:t>
            </a:r>
            <a:r>
              <a:rPr lang="pl-PL" dirty="0" err="1"/>
              <a:t>db</a:t>
            </a:r>
            <a:r>
              <a:rPr lang="pl-PL" dirty="0"/>
              <a:t> weszła i zrobiła R.Ż.!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61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1krok, falowy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96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3kroki- należy podkreślić, że ten zawodnik skacze bardziej biegową techniką, więc ma trochę inne </a:t>
            </a:r>
            <a:r>
              <a:rPr lang="pl-PL" dirty="0" err="1"/>
              <a:t>przyruchy</a:t>
            </a:r>
            <a:r>
              <a:rPr lang="pl-PL" dirty="0"/>
              <a:t> i te rytmy mu ciężko zrobić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621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5kroków. Można robić nawet 7krokowe, ale nie stosuję, bo to więcej biegania niż skakania wtedy wychodzi.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915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Dziewczynka 10letnia, bardzo zdolna. Rytm 5krokowy. Ćwiczyła także taniec hip-hop. 4,5kilka w dal ze strefy w 3klasie…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376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 tu moja żona. </a:t>
            </a:r>
            <a:r>
              <a:rPr lang="pl-PL" dirty="0" err="1"/>
              <a:t>Bdb</a:t>
            </a:r>
            <a:r>
              <a:rPr lang="pl-PL" dirty="0"/>
              <a:t> rytm, trochę za wysoko kolano wymachowe może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226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Bardziej trzyma się wymach tutaj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93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Poprawa wymachu i nieprawidłowo ustawionego tułowia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08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latin typeface="Century" panose="02040604050505020304" pitchFamily="18" charset="0"/>
                <a:sym typeface="Wingdings" panose="05000000000000000000" pitchFamily="2" charset="2"/>
              </a:rPr>
              <a:t>Myślenie na temat tego czemu inni byli lepsi, chciałem być trenerem sprintu, ale tak się nie dało- trzeba być trenerem LA. Wcale nie trzeba być jakimś mega bystrym człowiekiem. Zaangażowanie i chęć uczenia się to podstawa.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DD0F3-712A-42BE-860D-3667329832E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899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Obserwujcie zawodnika z boku, nagrajcie i dobierzcie rozstaw pod niego. Ważny sposób biegu. Kolana wysoko, noga pod siebie, wysokie bieganie.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873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Tu Gabriel trochę oszukał, bo 4 kroki zrobił. I szybko wbiegł. </a:t>
            </a:r>
            <a:r>
              <a:rPr lang="pl-PL" dirty="0" err="1"/>
              <a:t>Bdb</a:t>
            </a:r>
            <a:r>
              <a:rPr lang="pl-PL" dirty="0"/>
              <a:t> zawodnik, ponad 7,5m na hali jako 18latek. „Elektryczny marsz” na wysokiej stopie- nazywam to inaczej, ale nie chce, żeby zabrzmiało to rasistowsko.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73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Bardzo często stosowany przeze mnie środek- praktycznie większość treningów w dal u mnie to stosujemy zanim zaczniemy skakać. Ja stosuję na treningi skoki z 7-8, 9-10, 11-12, 13-14 kroków. Nie polecam na jednym treningu skakać z więcej niż 3ech rozbiegów.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71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Zapraszam do kontaktu i rozmów na stadionach i poza nimi.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24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4dni szukaj, 2dni trenuj, niedziela wolne. Przestańmy dowartościowywać zawodników, którzy nie maja talentu tymi słowami! Praca ma sens i jest warta Waszego czasu, jeśli ktoś ma talent. Samo </a:t>
            </a:r>
            <a:r>
              <a:rPr lang="pl-PL" dirty="0" err="1"/>
              <a:t>db</a:t>
            </a:r>
            <a:r>
              <a:rPr lang="pl-PL" dirty="0"/>
              <a:t> technicznie skakanie nic Wam nie da. Trzeba skakać </a:t>
            </a:r>
            <a:r>
              <a:rPr lang="pl-PL" dirty="0" err="1"/>
              <a:t>db</a:t>
            </a:r>
            <a:r>
              <a:rPr lang="pl-PL" dirty="0"/>
              <a:t> i daleko.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D0F3-712A-42BE-860D-3667329832E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1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Poważnym problemem polskiego trenerstwa jest to, że ktoś kto biegał długie, chce być trenerem długich, a trafia jako trener na różnych ludzi. Bądźcie trenerami LA! Ja nie chciałem się nigdy zajmować biegami, a miałem wiele medali MP. Rekordy Polski w biegach. 1sza zawodniczka w 3skoku była na MŚ, ME, miała RP U20 na hali. ITP., ITD. I dlatego zajmuję się również skokiem w dal, a nawet zaproponowano mi bycie trenerem blokowym skoków w naszym woj..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32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Kupiłem nowoczesny smartfon- teraz każdy taki ma, nawet dziecko! Analiza ruchu </a:t>
            </a:r>
            <a:r>
              <a:rPr lang="pl-PL" dirty="0" err="1"/>
              <a:t>slow-motion</a:t>
            </a:r>
            <a:r>
              <a:rPr lang="pl-PL" dirty="0"/>
              <a:t>. Chęć rozwinięcia zdolnych dziewczyn. Podpatrywanie i rozmowy z lepszymi trenerami.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9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Badania dowodzą, że żadne ruchy ciała nie mają wpływu na lecącego zawodnika w powietrzu (wiadomo można różnie wylądować i zyskać lub stracić). Ale wbieganie w odbicie w </a:t>
            </a:r>
            <a:r>
              <a:rPr lang="pl-PL" dirty="0" err="1"/>
              <a:t>tech</a:t>
            </a:r>
            <a:r>
              <a:rPr lang="pl-PL" dirty="0"/>
              <a:t>. piersiowej i biegowej może się różnić, dlatego jednemu zawodnikowi pasuje bardziej jedna, innemu druga. Są wybitne wyniki światowe w historii w dal zarówno w piersiowej jak i biegowej.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22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Naturalna technika na bombę. Podkreślić, że kiedyś technika dla mnie była abstrakcją.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12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slow-mo</a:t>
            </a:r>
            <a:r>
              <a:rPr lang="pl-PL" dirty="0"/>
              <a:t>. Długi </a:t>
            </a:r>
            <a:r>
              <a:rPr lang="pl-PL" dirty="0" err="1"/>
              <a:t>ost</a:t>
            </a:r>
            <a:r>
              <a:rPr lang="pl-PL" dirty="0"/>
              <a:t> krok i odchylenie.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58A68-1E6D-481F-A57F-19C722F1399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DABF9-6F53-CC33-0AD3-5BF8D7C02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7A046F-690A-BFF9-E7F1-973680306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F73F27-2DD2-2E48-11D8-6DDE0E31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8AF563-1A5D-DA41-C144-D1792755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C7077C-8EBE-CE04-6236-C072623D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24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84338-880C-3857-1EA6-4A39CDCB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C4D28D4-9925-25AC-BF59-63A68787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3E02C2-E004-56FB-D3D3-F97C91B3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D25978-B164-64D1-4AD8-F3C17122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4CDA68-0EB2-0533-7055-ADA95923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4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8A8ADE-69EA-1A57-AD89-9F30B885B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947FF2-F30A-6493-3005-99B5844F1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603495-49DE-3337-536C-886231E8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A64BF7-5427-0AF0-398B-41B44A84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D48843-C6A7-6D54-BEF8-EBFFB003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21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EA5F0-C5D5-B5FB-DD14-6A035270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48651-5591-3660-64C4-69B82D125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B0F4E-7272-E6BD-0306-2DB03F6B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05CE96-C812-8181-A285-D6199D8B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55F1C3-AAEA-D92A-4672-7E0209E4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89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3F47E4-2F85-6A6A-985D-F3298BDF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7DEC8C-27C2-9A41-5494-B6B5D0790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2C5632-9CFB-A861-2712-BE547202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85F92F-51E6-6806-05F4-44008BF71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27388D-A466-9FC3-22B1-D1DAA9EF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368BB-B9DE-566E-C764-CBFEE996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69E38B-8411-B40F-E479-103409E55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19E2AD-813C-3D64-6088-6FD9E2A6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0C4D35-5853-2B70-C786-B8591F02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E10922-40C5-AEAF-D09E-55F1B127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5F2BC7-E3A6-9D62-9665-A453B2D9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4DB42-F21A-E594-007C-77A417E6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4D8D74-8E87-C12F-DB40-F13F4A92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C38947-F889-719A-3093-F4ED30B5B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07A32E-6FFD-1F9B-1A84-09FB3CCDC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425993-66DF-8FEE-D77E-0285396E5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B127C95-F45E-71BB-7868-A3D004BE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270CDB5-200C-34BE-B6C3-073397DE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084AA15-3BBE-634B-146B-876872E1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90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2889A-E6D4-32B3-C4C8-7EE16510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4233D49-5149-80C0-37F1-7AAE0624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89D3D7-573A-9E55-B24C-17FDFFB8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CCD83CB-8A96-7C93-DC47-B7A6C8DA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27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37C5CD3-CF11-0BFA-079F-62C2A949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3BC67B-021F-09C8-0C50-611A32D1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6140F7-25EF-6969-6797-CB4C6E8F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15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00D19-77A4-AFD8-67A7-FF35B65A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02373E-DCEA-F524-8C01-90C63C4F1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5E3718-0912-BF7D-28F7-36FC22C25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4BD531-E167-1F9D-A974-6224C9C8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897C25-FA57-74C0-30D5-0698BC93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9733EB-0B98-E96B-658E-76220765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27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C9DDB0-293A-C3BD-DFE7-DBFC49B8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4DE6F32-8AE3-3F71-E621-315293E63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FFE1507-E602-4193-649F-088B4912B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735913-794D-5285-1680-BF9EC90A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91D1D6-2C6A-BE9F-47E2-05984C93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C8A2C0-C2D3-FD62-094F-20250D76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55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40CDCF-E1D1-09FE-F7DE-2940EE88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40ED84-626A-8783-6E29-E0388C90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0F0A18-ACD4-1B01-719E-8BC8EAC2E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F37B0-0AE8-42CB-BDCC-C17BC60E80CC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E0A8F4-BB75-E0E2-C4CC-799E35105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239BF0-E029-335F-4C8D-4517BE263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EFAD9E-7D06-4C1B-8CFB-206563D552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78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BZ-vckbHw?feature=oembed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EchVtdjlY?feature=oembed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JIuVzfWT_Y?feature=oembed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uy6Cc3X2-k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Q5KAls-3kA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_8_6e30sI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v4SnVTPWs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IiTM8rzgh8?feature=oembed" TargetMode="Externa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lsfWAs5C8?feature=oembed" TargetMode="Externa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56Ox3hIo8?feature=oembed" TargetMode="Externa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esz1mct7g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gt79KLdVM?feature=oembed" TargetMode="Externa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MxRo9BU6C4?feature=oembed" TargetMode="Externa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ptzMkl0fKI?feature=oembe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-CseKGMFU?feature=oembe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MVvICsJUrE?feature=oembed" TargetMode="Externa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j2U-2cbqv8?feature=oembe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AeDSkzE4U?feature=oembed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Rg64bFyCLE?feature=oemb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IeSoOeGm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Abz9id8qBk?feature=oembed" TargetMode="Externa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mKABr0MIgA?feature=oembed" TargetMode="Externa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Kx-ZI83yY?feature=oembed" TargetMode="Externa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3iOrWeDuHQ?feature=oembed" TargetMode="External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9E0WsPTH4?feature=oembed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s://www.youtube.com/watch?v=UE9E0WsPTH4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pxziJQs5KE?feature=oembed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wqcsL3Jjdg?feature=oembed" TargetMode="External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3gHlki00Y?feature=oembed" TargetMode="Externa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u_x26W_Ci0?feature=oembed" TargetMode="External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BO0TCKVwLo?feature=oembed" TargetMode="External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_noDcs3298?feature=oembed" TargetMode="External"/><Relationship Id="rId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lQK2syv9fg?feature=oembed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F419A-E533-D838-0B14-53F338155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160" y="33013"/>
            <a:ext cx="9144000" cy="2387600"/>
          </a:xfrm>
        </p:spPr>
        <p:txBody>
          <a:bodyPr>
            <a:normAutofit/>
          </a:bodyPr>
          <a:lstStyle/>
          <a:p>
            <a:r>
              <a:rPr lang="pl-PL" sz="4400" dirty="0"/>
              <a:t>Jak nauczyć techniki skoku w dal młodych lekkoatletów? Ćwiczenia i metodyka.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643911-86F1-89C4-F6FD-7C824C008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5063"/>
            <a:ext cx="9144000" cy="1655762"/>
          </a:xfrm>
        </p:spPr>
        <p:txBody>
          <a:bodyPr/>
          <a:lstStyle/>
          <a:p>
            <a:r>
              <a:rPr lang="pl-PL" dirty="0"/>
              <a:t>Kamil Kobiałka</a:t>
            </a:r>
          </a:p>
          <a:p>
            <a:r>
              <a:rPr lang="pl-PL" dirty="0"/>
              <a:t>Trener Kadry Narodowej B skoki/wieloboje</a:t>
            </a:r>
          </a:p>
        </p:txBody>
      </p:sp>
      <p:pic>
        <p:nvPicPr>
          <p:cNvPr id="2050" name="Picture 2" descr="Dolnośląski Związek Lekkiej Atletyki">
            <a:extLst>
              <a:ext uri="{FF2B5EF4-FFF2-40B4-BE49-F238E27FC236}">
                <a16:creationId xmlns:a16="http://schemas.microsoft.com/office/drawing/2014/main" id="{D577EF6A-C9D4-25D5-E2EA-3D23EC86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30" y="1226813"/>
            <a:ext cx="32289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rak dostępnego opisu zdjęcia.">
            <a:extLst>
              <a:ext uri="{FF2B5EF4-FFF2-40B4-BE49-F238E27FC236}">
                <a16:creationId xmlns:a16="http://schemas.microsoft.com/office/drawing/2014/main" id="{1FFB9888-3183-FE30-F51E-05B6EBA1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875">
            <a:off x="3916863" y="3665797"/>
            <a:ext cx="4702068" cy="27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1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4264B8-F98F-623A-FE8A-5F407BD4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l-PL" dirty="0"/>
              <a:t>Piersiowa 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7F286F-8ACE-2D10-4C8D-9B84A87E8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" y="2120592"/>
            <a:ext cx="10515600" cy="4351338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Multimedia online 3" title="Ania 6.25! R.Ż. 124st">
            <a:hlinkClick r:id="" action="ppaction://media"/>
            <a:extLst>
              <a:ext uri="{FF2B5EF4-FFF2-40B4-BE49-F238E27FC236}">
                <a16:creationId xmlns:a16="http://schemas.microsoft.com/office/drawing/2014/main" id="{9B78A014-667E-CA7A-870C-1D367CC3B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6058" y="1012723"/>
            <a:ext cx="10353717" cy="58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D23FB6-88F0-9177-19F9-CD87FE1D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Multimedia online 3" title="Carmen Nowicka 6.27! R.Ż. 23.02.2025">
            <a:hlinkClick r:id="" action="ppaction://media"/>
            <a:extLst>
              <a:ext uri="{FF2B5EF4-FFF2-40B4-BE49-F238E27FC236}">
                <a16:creationId xmlns:a16="http://schemas.microsoft.com/office/drawing/2014/main" id="{A6BECAB3-B133-FBDC-A2E5-13450C320B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4270" y="1219200"/>
            <a:ext cx="9987730" cy="563880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AB76FAE8-DCE6-A041-73D9-9962273E9F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Piersiowa Carmen</a:t>
            </a:r>
          </a:p>
        </p:txBody>
      </p:sp>
    </p:spTree>
    <p:extLst>
      <p:ext uri="{BB962C8B-B14F-4D97-AF65-F5344CB8AC3E}">
        <p14:creationId xmlns:p14="http://schemas.microsoft.com/office/powerpoint/2010/main" val="34882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1BC3CA-478D-B4E3-E4F3-A178FC7B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l-PL" dirty="0"/>
              <a:t>Biegówka Ivan</a:t>
            </a:r>
          </a:p>
        </p:txBody>
      </p:sp>
      <p:pic>
        <p:nvPicPr>
          <p:cNvPr id="4" name="Multimedia online 3" title="Long Jump   Ivan Pedroso   8 70 m Long jump training and jump enhancement, specialized long jump tra">
            <a:hlinkClick r:id="" action="ppaction://media"/>
            <a:extLst>
              <a:ext uri="{FF2B5EF4-FFF2-40B4-BE49-F238E27FC236}">
                <a16:creationId xmlns:a16="http://schemas.microsoft.com/office/drawing/2014/main" id="{9939CF5F-FA01-E1C1-AD5C-337D8F1AA5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70787" y="317686"/>
            <a:ext cx="8721213" cy="65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014E8-9C82-1475-9AEA-36833DD8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1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Moja metodyka nauczania (zaczynać od pokazu całości). Małe prędkości! Marysia 12lat- nigdy wcześniej nie robiła tych ćwiczeń!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5A7FC4-1C8D-6FFE-0ABE-6C7567040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Brak dostępnego opisu zdjęcia.">
            <a:extLst>
              <a:ext uri="{FF2B5EF4-FFF2-40B4-BE49-F238E27FC236}">
                <a16:creationId xmlns:a16="http://schemas.microsoft.com/office/drawing/2014/main" id="{66E9BEAC-154E-BD8A-40F3-8C5BBFF1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20" y="1653907"/>
            <a:ext cx="3882772" cy="51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7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7D59F3-8F23-E793-A99E-B561409FB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Praca rąk z podwyższenia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BF71389C-DC1F-3C76-1077-9924EEBEBAE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7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1">
            <a:hlinkClick r:id="" action="ppaction://media"/>
            <a:extLst>
              <a:ext uri="{FF2B5EF4-FFF2-40B4-BE49-F238E27FC236}">
                <a16:creationId xmlns:a16="http://schemas.microsoft.com/office/drawing/2014/main" id="{66AF2C40-19D5-C961-7422-C6A72464B5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D59DAE-6549-D78F-ACBA-78C08A70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1201A-7D63-C8C0-3232-5E8EAC13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2. Praca rąk w marszu</a:t>
            </a:r>
          </a:p>
        </p:txBody>
      </p:sp>
    </p:spTree>
    <p:extLst>
      <p:ext uri="{BB962C8B-B14F-4D97-AF65-F5344CB8AC3E}">
        <p14:creationId xmlns:p14="http://schemas.microsoft.com/office/powerpoint/2010/main" val="199194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2">
            <a:hlinkClick r:id="" action="ppaction://media"/>
            <a:extLst>
              <a:ext uri="{FF2B5EF4-FFF2-40B4-BE49-F238E27FC236}">
                <a16:creationId xmlns:a16="http://schemas.microsoft.com/office/drawing/2014/main" id="{D55A0FA7-325E-8370-87E4-903896D951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75D89-7179-3657-625E-B415083B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617E6-DF79-CDF4-0B1B-6C9E26CF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58B4CC-F080-B55D-17CE-9FAA3B413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3. Praca rąk w marszu z zakończeniem w piaskownicy</a:t>
            </a:r>
          </a:p>
        </p:txBody>
      </p:sp>
    </p:spTree>
    <p:extLst>
      <p:ext uri="{BB962C8B-B14F-4D97-AF65-F5344CB8AC3E}">
        <p14:creationId xmlns:p14="http://schemas.microsoft.com/office/powerpoint/2010/main" val="293094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3">
            <a:hlinkClick r:id="" action="ppaction://media"/>
            <a:extLst>
              <a:ext uri="{FF2B5EF4-FFF2-40B4-BE49-F238E27FC236}">
                <a16:creationId xmlns:a16="http://schemas.microsoft.com/office/drawing/2014/main" id="{CA951F81-EBA0-7BB1-2263-B8D3CB7ABF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43762-5443-C14E-8A3B-1C046421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2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201B24"/>
                </a:solidFill>
                <a:effectLst/>
                <a:latin typeface="Marcellus"/>
              </a:rPr>
              <a:t>„Jeśli chcesz gdzieś dojść, najlepiej znajdź kogoś, kto już tam doszedł”</a:t>
            </a:r>
            <a:br>
              <a:rPr lang="pl-PL" b="1" i="0" dirty="0">
                <a:solidFill>
                  <a:srgbClr val="201B24"/>
                </a:solidFill>
                <a:effectLst/>
                <a:latin typeface="Marcellus"/>
              </a:rPr>
            </a:br>
            <a:br>
              <a:rPr lang="pl-PL" b="1" i="0" dirty="0">
                <a:solidFill>
                  <a:srgbClr val="201B24"/>
                </a:solidFill>
                <a:effectLst/>
                <a:latin typeface="Marcellus"/>
              </a:rPr>
            </a:br>
            <a:r>
              <a:rPr lang="pl-PL" b="1" i="0" dirty="0">
                <a:solidFill>
                  <a:srgbClr val="201B24"/>
                </a:solidFill>
                <a:effectLst/>
                <a:latin typeface="Marcellus"/>
              </a:rPr>
              <a:t>							</a:t>
            </a:r>
            <a:r>
              <a:rPr lang="pl-PL" b="0" i="0" dirty="0">
                <a:solidFill>
                  <a:srgbClr val="001D35"/>
                </a:solidFill>
                <a:effectLst/>
                <a:latin typeface="Google Sans"/>
              </a:rPr>
              <a:t>Robert </a:t>
            </a:r>
            <a:r>
              <a:rPr lang="pl-PL" b="0" i="0" dirty="0" err="1">
                <a:solidFill>
                  <a:srgbClr val="001D35"/>
                </a:solidFill>
                <a:effectLst/>
                <a:latin typeface="Google Sans"/>
              </a:rPr>
              <a:t>Kiyosaki</a:t>
            </a:r>
            <a:br>
              <a:rPr lang="pl-PL" b="0" i="0" dirty="0">
                <a:solidFill>
                  <a:srgbClr val="201B24"/>
                </a:solidFill>
                <a:effectLst/>
                <a:latin typeface="Marcellus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4B4A75-9AAA-269A-9FFF-16AEC283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56" y="5407215"/>
            <a:ext cx="10515600" cy="13255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fot. Aleksandar Gospić / Chorwacka Wspólnota Turystyczna">
            <a:extLst>
              <a:ext uri="{FF2B5EF4-FFF2-40B4-BE49-F238E27FC236}">
                <a16:creationId xmlns:a16="http://schemas.microsoft.com/office/drawing/2014/main" id="{A6027E3C-323C-AE42-75F9-2F2A7E25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" y="2786888"/>
            <a:ext cx="5083279" cy="35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ak dostępnego opisu zdjęcia.">
            <a:extLst>
              <a:ext uri="{FF2B5EF4-FFF2-40B4-BE49-F238E27FC236}">
                <a16:creationId xmlns:a16="http://schemas.microsoft.com/office/drawing/2014/main" id="{636C5319-6CB0-76BA-6F5D-CC53B9BE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7" y="2786888"/>
            <a:ext cx="6244636" cy="35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6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4">
            <a:hlinkClick r:id="" action="ppaction://media"/>
            <a:extLst>
              <a:ext uri="{FF2B5EF4-FFF2-40B4-BE49-F238E27FC236}">
                <a16:creationId xmlns:a16="http://schemas.microsoft.com/office/drawing/2014/main" id="{0FD3E197-FDD7-10A5-283B-9F9E66BDAD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5BD9-A845-CC73-565B-2C4E7F9E2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FAE784-351D-B36F-2A4B-E6ABC774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5E2C34-394D-6C94-97E0-EF888627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4. Luźny skok z truchtu z pracą rąk</a:t>
            </a:r>
          </a:p>
        </p:txBody>
      </p:sp>
    </p:spTree>
    <p:extLst>
      <p:ext uri="{BB962C8B-B14F-4D97-AF65-F5344CB8AC3E}">
        <p14:creationId xmlns:p14="http://schemas.microsoft.com/office/powerpoint/2010/main" val="218856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5">
            <a:hlinkClick r:id="" action="ppaction://media"/>
            <a:extLst>
              <a:ext uri="{FF2B5EF4-FFF2-40B4-BE49-F238E27FC236}">
                <a16:creationId xmlns:a16="http://schemas.microsoft.com/office/drawing/2014/main" id="{5FED514B-D012-BD12-42C0-7BE98C2B78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61" y="0"/>
            <a:ext cx="12185639" cy="6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692CC7-9A8B-0474-45F7-B01E0119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9B99A2-96EC-6CAE-1CF2-ABD96C6F0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5. Luźny skok z truchtu z pracą rąk ( z przeszkodą 30-50cm dla wyegzekwowania wyższego odbicia)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7060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6">
            <a:hlinkClick r:id="" action="ppaction://media"/>
            <a:extLst>
              <a:ext uri="{FF2B5EF4-FFF2-40B4-BE49-F238E27FC236}">
                <a16:creationId xmlns:a16="http://schemas.microsoft.com/office/drawing/2014/main" id="{677B6E10-FDB8-91D8-381F-7E32905753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EC6FC9-B0AC-B079-595B-EADE0DFE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7B7350-D32F-05F7-981F-FEAE744D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6. Praca rąk z dużego podwyższenia do piasku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063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7">
            <a:hlinkClick r:id="" action="ppaction://media"/>
            <a:extLst>
              <a:ext uri="{FF2B5EF4-FFF2-40B4-BE49-F238E27FC236}">
                <a16:creationId xmlns:a16="http://schemas.microsoft.com/office/drawing/2014/main" id="{16D21766-AD27-EA78-C6DB-19602ADB82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5B743-27B4-2E29-5D00-0E97CE38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90EC7-BB3A-D98C-D4D5-9D236482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970DD5-CC67-7A7B-6B7D-99EA9764F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7. Luźny skok z pracą rąk z dużego podwyższenia do piasku (może być skrzynia, odskocznia, guma, belka, itd.). Długość powierzchni do odbicia nie może być 20-30cm!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443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8">
            <a:hlinkClick r:id="" action="ppaction://media"/>
            <a:extLst>
              <a:ext uri="{FF2B5EF4-FFF2-40B4-BE49-F238E27FC236}">
                <a16:creationId xmlns:a16="http://schemas.microsoft.com/office/drawing/2014/main" id="{D3AD07EE-6D5C-FFE2-12BE-5C56B9D25C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9">
            <a:hlinkClick r:id="" action="ppaction://media"/>
            <a:extLst>
              <a:ext uri="{FF2B5EF4-FFF2-40B4-BE49-F238E27FC236}">
                <a16:creationId xmlns:a16="http://schemas.microsoft.com/office/drawing/2014/main" id="{E4BAEB14-513D-6E2D-F964-6931BBDFE4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E223E-2E06-4DF7-9290-616B0B3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18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entury" panose="02040604050505020304" pitchFamily="18" charset="0"/>
              </a:rPr>
              <a:t>Cel spotkania: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0EB879-820E-42EC-82B9-F53635926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16" y="3379839"/>
            <a:ext cx="10007332" cy="3976911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entury" panose="02040604050505020304" pitchFamily="18" charset="0"/>
              </a:rPr>
              <a:t>Przekonanie trenerów/słuchaczy, że nauka skoku w dal jest bardzo prosta! Każdy kiedyś trafi na zdolnego skoczka/skoczkinię i warto na początku jemu/jej pomóc (ja R.Ż. 5,53!). A poszerzenie swoich kompetencji rozwinie Was jako trenerów także w innych blokach konkurencji. Bo trener musi całe życie poszukiwać… rozwiązań.</a:t>
            </a:r>
          </a:p>
        </p:txBody>
      </p:sp>
      <p:pic>
        <p:nvPicPr>
          <p:cNvPr id="8" name="Picture 6" descr="celow">
            <a:extLst>
              <a:ext uri="{FF2B5EF4-FFF2-40B4-BE49-F238E27FC236}">
                <a16:creationId xmlns:a16="http://schemas.microsoft.com/office/drawing/2014/main" id="{33D2EC52-4A16-400E-A6DB-B247BD5D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91" y="245337"/>
            <a:ext cx="2379645" cy="284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el">
            <a:extLst>
              <a:ext uri="{FF2B5EF4-FFF2-40B4-BE49-F238E27FC236}">
                <a16:creationId xmlns:a16="http://schemas.microsoft.com/office/drawing/2014/main" id="{B8085459-469F-4D7B-BA34-8A3FF40A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29" y="94657"/>
            <a:ext cx="3523840" cy="234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8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4BED7-5168-42B0-B359-BFD8E39AD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AD6EC-1747-73DF-40DF-D3AD2ECD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52077-3B65-463E-13EF-A0AEC6DA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8. Ćwiczenia do lądowania: krzesełko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0685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0">
            <a:hlinkClick r:id="" action="ppaction://media"/>
            <a:extLst>
              <a:ext uri="{FF2B5EF4-FFF2-40B4-BE49-F238E27FC236}">
                <a16:creationId xmlns:a16="http://schemas.microsoft.com/office/drawing/2014/main" id="{8E149929-7CF2-B2AA-2418-525B7CF339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1">
            <a:hlinkClick r:id="" action="ppaction://media"/>
            <a:extLst>
              <a:ext uri="{FF2B5EF4-FFF2-40B4-BE49-F238E27FC236}">
                <a16:creationId xmlns:a16="http://schemas.microsoft.com/office/drawing/2014/main" id="{1038B80E-7ADF-DF47-42A9-76848FDB3A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ultimedia online 6" title="12">
            <a:hlinkClick r:id="" action="ppaction://media"/>
            <a:extLst>
              <a:ext uri="{FF2B5EF4-FFF2-40B4-BE49-F238E27FC236}">
                <a16:creationId xmlns:a16="http://schemas.microsoft.com/office/drawing/2014/main" id="{7802B9DF-AD08-0C77-C84C-3F5B604659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0E0B2-2251-333E-AB97-A918A551A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EC74D6-8B9A-8840-5AE2-BC1B1CFE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2A4C67-E573-5C5A-CB76-86CDC2AD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9. Ćwiczenia do lądowania: sznurek, guma (nauka </a:t>
            </a:r>
            <a:r>
              <a:rPr lang="pl-PL" dirty="0" err="1"/>
              <a:t>przemachu</a:t>
            </a:r>
            <a:r>
              <a:rPr lang="pl-PL" dirty="0"/>
              <a:t> za biodra i prostowania kolan)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9044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3">
            <a:hlinkClick r:id="" action="ppaction://media"/>
            <a:extLst>
              <a:ext uri="{FF2B5EF4-FFF2-40B4-BE49-F238E27FC236}">
                <a16:creationId xmlns:a16="http://schemas.microsoft.com/office/drawing/2014/main" id="{C8E7D6AF-0FEF-C520-204D-85AB4F6CD22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29546" y="-12896"/>
            <a:ext cx="3880389" cy="68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7A1333-54AF-EEA2-ACA8-F53B7A58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BA94AE-9692-476C-06C3-BC1E71120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10. Skok z 1, 3, 5 kroków z lądowaniem (mała prędkość!)</a:t>
            </a:r>
          </a:p>
        </p:txBody>
      </p:sp>
    </p:spTree>
    <p:extLst>
      <p:ext uri="{BB962C8B-B14F-4D97-AF65-F5344CB8AC3E}">
        <p14:creationId xmlns:p14="http://schemas.microsoft.com/office/powerpoint/2010/main" val="3457566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4">
            <a:hlinkClick r:id="" action="ppaction://media"/>
            <a:extLst>
              <a:ext uri="{FF2B5EF4-FFF2-40B4-BE49-F238E27FC236}">
                <a16:creationId xmlns:a16="http://schemas.microsoft.com/office/drawing/2014/main" id="{0E038C03-2D5E-9BFF-3E08-138C6F2067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5">
            <a:hlinkClick r:id="" action="ppaction://media"/>
            <a:extLst>
              <a:ext uri="{FF2B5EF4-FFF2-40B4-BE49-F238E27FC236}">
                <a16:creationId xmlns:a16="http://schemas.microsoft.com/office/drawing/2014/main" id="{7639059F-6028-9753-AF16-545D530F99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EAFAE-8A25-7F05-4F96-93D732DE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6ADA57-F0C2-6E30-B381-B267646B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11. Pełny skok z większej prędkości!</a:t>
            </a:r>
          </a:p>
        </p:txBody>
      </p:sp>
    </p:spTree>
    <p:extLst>
      <p:ext uri="{BB962C8B-B14F-4D97-AF65-F5344CB8AC3E}">
        <p14:creationId xmlns:p14="http://schemas.microsoft.com/office/powerpoint/2010/main" val="220208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2A9CC2-8FC8-1D4B-CB6F-29B69203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4351338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653733D-EF24-E6A9-ABF7-FE2B4212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12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b="1" dirty="0">
                <a:latin typeface="Century" panose="02040604050505020304" pitchFamily="18" charset="0"/>
              </a:rPr>
              <a:t>Jak stałem się trenerem?</a:t>
            </a:r>
            <a:br>
              <a:rPr lang="pl-PL" b="1" dirty="0">
                <a:latin typeface="Century" panose="02040604050505020304" pitchFamily="18" charset="0"/>
              </a:rPr>
            </a:br>
            <a:br>
              <a:rPr lang="pl-PL" dirty="0"/>
            </a:br>
            <a:r>
              <a:rPr lang="pl-PL" sz="2700" dirty="0">
                <a:latin typeface="Century" panose="02040604050505020304" pitchFamily="18" charset="0"/>
              </a:rPr>
              <a:t>ur. 01.07.1987r. Lwówek Śląski</a:t>
            </a:r>
            <a:br>
              <a:rPr lang="pl-PL" sz="2700" dirty="0">
                <a:latin typeface="Century" panose="02040604050505020304" pitchFamily="18" charset="0"/>
              </a:rPr>
            </a:br>
            <a:r>
              <a:rPr lang="pl-PL" sz="2700" dirty="0">
                <a:latin typeface="Century" panose="02040604050505020304" pitchFamily="18" charset="0"/>
              </a:rPr>
              <a:t>2000-2011 zawodnik (100m- 10,90 200m- 21,91)</a:t>
            </a:r>
            <a:br>
              <a:rPr lang="pl-PL" sz="2700" dirty="0">
                <a:latin typeface="Century" panose="02040604050505020304" pitchFamily="18" charset="0"/>
              </a:rPr>
            </a:br>
            <a:r>
              <a:rPr lang="pl-PL" sz="2700" dirty="0">
                <a:latin typeface="Century" panose="02040604050505020304" pitchFamily="18" charset="0"/>
              </a:rPr>
              <a:t>2007-2010 Studia AWF Wrocław (kier. WF i kier. Sport)</a:t>
            </a:r>
            <a:br>
              <a:rPr lang="pl-PL" sz="2700" dirty="0">
                <a:latin typeface="Century" panose="02040604050505020304" pitchFamily="18" charset="0"/>
              </a:rPr>
            </a:br>
            <a:r>
              <a:rPr lang="pl-PL" sz="2700" dirty="0">
                <a:latin typeface="Century" panose="02040604050505020304" pitchFamily="18" charset="0"/>
              </a:rPr>
              <a:t>2010-2016 studia doktoranckie + doktoratu</a:t>
            </a:r>
            <a:br>
              <a:rPr lang="pl-PL" sz="2700" dirty="0">
                <a:latin typeface="Century" panose="02040604050505020304" pitchFamily="18" charset="0"/>
              </a:rPr>
            </a:br>
            <a:r>
              <a:rPr lang="pl-PL" sz="2700" dirty="0">
                <a:solidFill>
                  <a:srgbClr val="FF0000"/>
                </a:solidFill>
                <a:latin typeface="Century" panose="02040604050505020304" pitchFamily="18" charset="0"/>
              </a:rPr>
              <a:t>2011-??? trener WLKS Wrocław</a:t>
            </a:r>
            <a:br>
              <a:rPr lang="pl-PL" sz="2700" dirty="0">
                <a:solidFill>
                  <a:srgbClr val="FF0000"/>
                </a:solidFill>
                <a:latin typeface="Century" panose="02040604050505020304" pitchFamily="18" charset="0"/>
              </a:rPr>
            </a:br>
            <a:r>
              <a:rPr lang="pl-PL" sz="2700" dirty="0">
                <a:solidFill>
                  <a:srgbClr val="FF0000"/>
                </a:solidFill>
                <a:latin typeface="Century" panose="02040604050505020304" pitchFamily="18" charset="0"/>
              </a:rPr>
              <a:t>2014-???</a:t>
            </a:r>
            <a:r>
              <a:rPr lang="pl-PL" sz="2700" dirty="0">
                <a:latin typeface="Century" panose="02040604050505020304" pitchFamily="18" charset="0"/>
              </a:rPr>
              <a:t> </a:t>
            </a:r>
            <a:r>
              <a:rPr lang="pl-PL" sz="2700" dirty="0">
                <a:solidFill>
                  <a:srgbClr val="FF0000"/>
                </a:solidFill>
                <a:latin typeface="Century" panose="02040604050505020304" pitchFamily="18" charset="0"/>
              </a:rPr>
              <a:t>trener KS AZS-AWF Wrocław</a:t>
            </a:r>
            <a:br>
              <a:rPr lang="pl-PL" sz="2700" dirty="0">
                <a:latin typeface="Century" panose="02040604050505020304" pitchFamily="18" charset="0"/>
              </a:rPr>
            </a:br>
            <a:r>
              <a:rPr lang="pl-PL" sz="2700" dirty="0">
                <a:latin typeface="Century" panose="02040604050505020304" pitchFamily="18" charset="0"/>
              </a:rPr>
              <a:t>2020 trener klasy M</a:t>
            </a:r>
          </a:p>
        </p:txBody>
      </p:sp>
      <p:pic>
        <p:nvPicPr>
          <p:cNvPr id="2050" name="Picture 2" descr="Brak dostępnego opisu zdjęcia.">
            <a:extLst>
              <a:ext uri="{FF2B5EF4-FFF2-40B4-BE49-F238E27FC236}">
                <a16:creationId xmlns:a16="http://schemas.microsoft.com/office/drawing/2014/main" id="{948A1473-85FE-AA8F-3D9F-53F18359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506">
            <a:off x="10352414" y="226438"/>
            <a:ext cx="1539264" cy="239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k dostępnego opisu zdjęcia.">
            <a:extLst>
              <a:ext uri="{FF2B5EF4-FFF2-40B4-BE49-F238E27FC236}">
                <a16:creationId xmlns:a16="http://schemas.microsoft.com/office/drawing/2014/main" id="{E71ECBFD-5FB6-4C8E-B88F-FDFE2A0C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657">
            <a:off x="367088" y="4154313"/>
            <a:ext cx="2247987" cy="22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Q Test – Apps on Google Play">
            <a:extLst>
              <a:ext uri="{FF2B5EF4-FFF2-40B4-BE49-F238E27FC236}">
                <a16:creationId xmlns:a16="http://schemas.microsoft.com/office/drawing/2014/main" id="{4CEB60F2-B543-826F-EE45-93864B9A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71" y="4839227"/>
            <a:ext cx="1914832" cy="19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rak dostępnego opisu zdjęcia.">
            <a:extLst>
              <a:ext uri="{FF2B5EF4-FFF2-40B4-BE49-F238E27FC236}">
                <a16:creationId xmlns:a16="http://schemas.microsoft.com/office/drawing/2014/main" id="{9C2188C0-FE6B-0852-F7F7-94B9C6B9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423">
            <a:off x="243398" y="300111"/>
            <a:ext cx="2724401" cy="20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9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6">
            <a:hlinkClick r:id="" action="ppaction://media"/>
            <a:extLst>
              <a:ext uri="{FF2B5EF4-FFF2-40B4-BE49-F238E27FC236}">
                <a16:creationId xmlns:a16="http://schemas.microsoft.com/office/drawing/2014/main" id="{0E8D5B42-11E2-96D1-6288-C4519235CF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1C2D5C-BBA3-7950-98C9-8F38C3E4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Rozbiegi (U16 K 13-16kr?, U16 M 14-17kr?)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E36A54-863D-2097-6A9A-714A34D27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3"/>
              </a:rPr>
              <a:t>https://www.youtube.com/watch?v=rrIeSoOeGmc</a:t>
            </a:r>
            <a:endParaRPr lang="pl-PL" dirty="0"/>
          </a:p>
          <a:p>
            <a:endParaRPr lang="pl-PL" dirty="0"/>
          </a:p>
        </p:txBody>
      </p:sp>
      <p:pic>
        <p:nvPicPr>
          <p:cNvPr id="5" name="Picture 4" descr="Brak dostępnego opisu zdjęcia.">
            <a:extLst>
              <a:ext uri="{FF2B5EF4-FFF2-40B4-BE49-F238E27FC236}">
                <a16:creationId xmlns:a16="http://schemas.microsoft.com/office/drawing/2014/main" id="{F332EC1C-BAF3-4F00-AF4A-9E713282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93" y="3320845"/>
            <a:ext cx="5605130" cy="32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69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ED06B-DBB0-1D93-F6C7-6579387C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Ustawienie stopy na odbiciu (krótki krok):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379AC1-B5ED-24CB-FDCA-1EBEB9D90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 palców- błąd</a:t>
            </a:r>
          </a:p>
          <a:p>
            <a:r>
              <a:rPr lang="pl-PL" dirty="0"/>
              <a:t>Od pięty- błąd</a:t>
            </a:r>
          </a:p>
          <a:p>
            <a:r>
              <a:rPr lang="pl-PL" dirty="0"/>
              <a:t>Płasko (zgięcie grzbietowe)- </a:t>
            </a:r>
            <a:r>
              <a:rPr lang="pl-PL" b="0" i="0" dirty="0">
                <a:solidFill>
                  <a:srgbClr val="CF662E"/>
                </a:solidFill>
                <a:effectLst/>
                <a:latin typeface="Arial" panose="020B0604020202020204" pitchFamily="34" charset="0"/>
              </a:rPr>
              <a:t>😍</a:t>
            </a:r>
            <a:endParaRPr lang="pl-PL" dirty="0"/>
          </a:p>
        </p:txBody>
      </p:sp>
      <p:pic>
        <p:nvPicPr>
          <p:cNvPr id="4" name="Wideo WhatsApp 2025-01-15 o 16.13.02_4ec9caf3">
            <a:hlinkClick r:id="" action="ppaction://media"/>
            <a:extLst>
              <a:ext uri="{FF2B5EF4-FFF2-40B4-BE49-F238E27FC236}">
                <a16:creationId xmlns:a16="http://schemas.microsoft.com/office/drawing/2014/main" id="{BBD30FF4-A0AE-6571-B925-D68669B948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3964" y="3254478"/>
            <a:ext cx="6224296" cy="35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E94688-CFA9-F2E5-FBF3-E655D1F9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Ustawienie stopy (przedostatni krok przed odbiciem- dłuższy krok, ale na śródstopiu)</a:t>
            </a:r>
          </a:p>
        </p:txBody>
      </p:sp>
      <p:pic>
        <p:nvPicPr>
          <p:cNvPr id="5" name="Symbol zastępczy zawartości 4" descr="Obraz zawierający osoba, Sporty indywidualne, Sporty, konkur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52B2DF9-9DA6-9105-9AFC-9E3EE3CF8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18" y="2802194"/>
            <a:ext cx="3710584" cy="4007119"/>
          </a:xfrm>
        </p:spPr>
      </p:pic>
      <p:pic>
        <p:nvPicPr>
          <p:cNvPr id="7" name="Obraz 6" descr="Obraz zawierający osoba, Sprawność fizyczna, Sporty indywidualne, Sport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F67F823-30D0-F3D5-B903-41F241E81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3912243"/>
            <a:ext cx="5060014" cy="2897070"/>
          </a:xfrm>
          <a:prstGeom prst="rect">
            <a:avLst/>
          </a:prstGeom>
        </p:spPr>
      </p:pic>
      <p:pic>
        <p:nvPicPr>
          <p:cNvPr id="9" name="Obraz 8" descr="Obraz zawierający sport, osoba, Sprawność fizyczna, Sporty">
            <a:extLst>
              <a:ext uri="{FF2B5EF4-FFF2-40B4-BE49-F238E27FC236}">
                <a16:creationId xmlns:a16="http://schemas.microsoft.com/office/drawing/2014/main" id="{A6D1928B-FEE2-2A75-2CFE-10FC022E6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15" y="2222090"/>
            <a:ext cx="3156194" cy="4587223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2AA4A39-0D41-2BD5-7F14-8F8A0862D461}"/>
              </a:ext>
            </a:extLst>
          </p:cNvPr>
          <p:cNvCxnSpPr>
            <a:cxnSpLocks/>
          </p:cNvCxnSpPr>
          <p:nvPr/>
        </p:nvCxnSpPr>
        <p:spPr>
          <a:xfrm>
            <a:off x="88491" y="3912243"/>
            <a:ext cx="5060014" cy="2897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9641AD0-3850-6833-0FE8-43AB181537EA}"/>
              </a:ext>
            </a:extLst>
          </p:cNvPr>
          <p:cNvCxnSpPr>
            <a:cxnSpLocks/>
          </p:cNvCxnSpPr>
          <p:nvPr/>
        </p:nvCxnSpPr>
        <p:spPr>
          <a:xfrm>
            <a:off x="5192618" y="2802194"/>
            <a:ext cx="3710584" cy="4007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5E2417FA-5586-D863-ABCA-746A7DF1B1BF}"/>
              </a:ext>
            </a:extLst>
          </p:cNvPr>
          <p:cNvCxnSpPr/>
          <p:nvPr/>
        </p:nvCxnSpPr>
        <p:spPr>
          <a:xfrm flipH="1">
            <a:off x="88491" y="3912243"/>
            <a:ext cx="5060014" cy="2897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D11351FA-5657-5D2F-DC35-1355F7661C69}"/>
              </a:ext>
            </a:extLst>
          </p:cNvPr>
          <p:cNvCxnSpPr>
            <a:cxnSpLocks/>
          </p:cNvCxnSpPr>
          <p:nvPr/>
        </p:nvCxnSpPr>
        <p:spPr>
          <a:xfrm flipH="1">
            <a:off x="5192618" y="2802194"/>
            <a:ext cx="3710584" cy="40071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86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4B192-DADC-0A1E-A44B-82B9E578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pl-PL" dirty="0"/>
              <a:t>Błędy popełniane u młodych zawodników: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873EE1-DFC3-FA49-ACCB-AC98555D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502"/>
            <a:ext cx="10515600" cy="4761988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pl-PL" dirty="0"/>
              <a:t>Skakanie z długich czy pełnych rozbiegów na treningach (nie doskonali to techniki)</a:t>
            </a:r>
          </a:p>
          <a:p>
            <a:pPr>
              <a:buFontTx/>
              <a:buChar char="-"/>
            </a:pPr>
            <a:r>
              <a:rPr lang="pl-PL" dirty="0"/>
              <a:t>Skakanie z deski na treningach (strefa i egzekwowanie rytmu odbicia na treningu!)</a:t>
            </a:r>
          </a:p>
          <a:p>
            <a:pPr>
              <a:buFontTx/>
              <a:buChar char="-"/>
            </a:pPr>
            <a:r>
              <a:rPr lang="pl-PL" dirty="0"/>
              <a:t>Nacisk na wynik (mierzenie skoków na treningach)</a:t>
            </a:r>
          </a:p>
          <a:p>
            <a:pPr>
              <a:buFontTx/>
              <a:buChar char="-"/>
            </a:pPr>
            <a:r>
              <a:rPr lang="pl-PL" dirty="0"/>
              <a:t>Trenerzy fachowcy (mało ich już) odwrotnie- nacisk na technikę, niuanse, a nie na motorykę</a:t>
            </a:r>
          </a:p>
          <a:p>
            <a:pPr>
              <a:buFontTx/>
              <a:buChar char="-"/>
            </a:pPr>
            <a:r>
              <a:rPr lang="pl-PL" dirty="0"/>
              <a:t>Zbyt szybkie rozpędzania się na 1szych krokach rozbiegu</a:t>
            </a:r>
          </a:p>
          <a:p>
            <a:pPr>
              <a:buFontTx/>
              <a:buChar char="-"/>
            </a:pPr>
            <a:r>
              <a:rPr lang="pl-PL" dirty="0"/>
              <a:t>Zerkanie na deskę, by w nią trafić (od tego jest trener)</a:t>
            </a:r>
          </a:p>
          <a:p>
            <a:pPr>
              <a:buFontTx/>
              <a:buChar char="-"/>
            </a:pPr>
            <a:r>
              <a:rPr lang="pl-PL" dirty="0"/>
              <a:t>Odsuwanie na zawodach rozbiegu po skoku spalonym (niezależnie od tego co stało się na rozbiegu i gdzie był zawodnik na ostatnich 2 krokach)</a:t>
            </a:r>
          </a:p>
          <a:p>
            <a:pPr>
              <a:buFontTx/>
              <a:buChar char="-"/>
            </a:pPr>
            <a:r>
              <a:rPr lang="pl-PL" dirty="0"/>
              <a:t>Zbyt długi rozbieg przy słabym jeszcze R.Ż.</a:t>
            </a:r>
          </a:p>
          <a:p>
            <a:pPr>
              <a:buFontTx/>
              <a:buChar char="-"/>
            </a:pPr>
            <a:r>
              <a:rPr lang="pl-PL" dirty="0"/>
              <a:t>Zbyt częste skakanie i stosowanie el. specjalistycznych skoku w dal na skoczni w </a:t>
            </a:r>
            <a:r>
              <a:rPr lang="pl-PL" dirty="0" err="1"/>
              <a:t>mikrocyklu</a:t>
            </a:r>
            <a:r>
              <a:rPr lang="pl-PL" dirty="0"/>
              <a:t> tygodniowym- brak regeneracji </a:t>
            </a:r>
            <a:r>
              <a:rPr lang="pl-PL" dirty="0" err="1"/>
              <a:t>uk</a:t>
            </a:r>
            <a:r>
              <a:rPr lang="pl-PL" dirty="0"/>
              <a:t>. nerwowego i całego aparatu ruchu</a:t>
            </a:r>
          </a:p>
          <a:p>
            <a:pPr>
              <a:buFontTx/>
              <a:buChar char="-"/>
            </a:pPr>
            <a:r>
              <a:rPr lang="pl-PL" dirty="0"/>
              <a:t>Skakanie w kolcach do sprintu (bo młody!)- złe wstawianie stopy i ryzyko ślizgu, wypadku </a:t>
            </a:r>
          </a:p>
          <a:p>
            <a:pPr>
              <a:buFontTx/>
              <a:buChar char="-"/>
            </a:pPr>
            <a:r>
              <a:rPr lang="pl-PL" dirty="0"/>
              <a:t>Opowiadanie co zawody o mega dalekich spalonych- tworzenie presji i oczekiwana przez zawodnika na super wynik, do którego ten nie jest jeszcze gotowy</a:t>
            </a:r>
          </a:p>
          <a:p>
            <a:pPr>
              <a:buFontTx/>
              <a:buChar char="-"/>
            </a:pPr>
            <a:r>
              <a:rPr lang="pl-PL" dirty="0"/>
              <a:t>Zbyt wczesne pchanie zawodnika w 3skok, generowanie przeciążeń i kontuzji</a:t>
            </a:r>
          </a:p>
          <a:p>
            <a:pPr>
              <a:buFontTx/>
              <a:buChar char="-"/>
            </a:pPr>
            <a:r>
              <a:rPr lang="pl-PL" b="1" dirty="0"/>
              <a:t>Dyskusja? Co uważają słuchacze? Jakie oni dostrzegają błędy?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1026" name="Picture 2" descr="Error Messages in Windows 7 - Win32 apps | Microsoft Learn">
            <a:extLst>
              <a:ext uri="{FF2B5EF4-FFF2-40B4-BE49-F238E27FC236}">
                <a16:creationId xmlns:a16="http://schemas.microsoft.com/office/drawing/2014/main" id="{90BE22B8-BDE1-8B63-D5C8-FC5E36D2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62" y="5240594"/>
            <a:ext cx="2629538" cy="145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86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81A3D-2EB5-E6EF-2062-85BA6A5E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Skoki spalone!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BA5D88-CF66-79CF-88A1-12E9B94EF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Wiatr? </a:t>
            </a:r>
          </a:p>
          <a:p>
            <a:r>
              <a:rPr lang="pl-PL" dirty="0"/>
              <a:t>Rytm ostatnich kroków?</a:t>
            </a:r>
          </a:p>
          <a:p>
            <a:r>
              <a:rPr lang="pl-PL" dirty="0" err="1"/>
              <a:t>Mental</a:t>
            </a:r>
            <a:r>
              <a:rPr lang="pl-PL" dirty="0"/>
              <a:t>?</a:t>
            </a:r>
          </a:p>
          <a:p>
            <a:r>
              <a:rPr lang="pl-PL" dirty="0"/>
              <a:t>Błąd na wejściu?</a:t>
            </a:r>
          </a:p>
          <a:p>
            <a:r>
              <a:rPr lang="pl-PL" dirty="0"/>
              <a:t>Początek rozbiegu?</a:t>
            </a:r>
          </a:p>
          <a:p>
            <a:r>
              <a:rPr lang="pl-PL" dirty="0"/>
              <a:t>Sposób biegania rozbiegu?</a:t>
            </a:r>
          </a:p>
          <a:p>
            <a:r>
              <a:rPr lang="pl-PL" dirty="0"/>
              <a:t>Złe decyzje trenera?</a:t>
            </a:r>
          </a:p>
          <a:p>
            <a:r>
              <a:rPr lang="pl-PL" dirty="0"/>
              <a:t>X </a:t>
            </a:r>
            <a:r>
              <a:rPr lang="pl-PL" dirty="0" err="1"/>
              <a:t>X</a:t>
            </a:r>
            <a:r>
              <a:rPr lang="pl-PL" dirty="0"/>
              <a:t> co wtedy?</a:t>
            </a:r>
          </a:p>
          <a:p>
            <a:endParaRPr lang="pl-PL" dirty="0"/>
          </a:p>
        </p:txBody>
      </p:sp>
      <p:pic>
        <p:nvPicPr>
          <p:cNvPr id="1026" name="Picture 2" descr="Profile for X Factor Polska">
            <a:extLst>
              <a:ext uri="{FF2B5EF4-FFF2-40B4-BE49-F238E27FC236}">
                <a16:creationId xmlns:a16="http://schemas.microsoft.com/office/drawing/2014/main" id="{17135084-C8F6-B675-1E37-742D2A86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16" y="1685465"/>
            <a:ext cx="6402774" cy="44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34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355DF4-79F8-FB7E-3AE4-E380EB0CE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D937433-B3E1-845B-687D-F7CCAD9BBA20}"/>
              </a:ext>
            </a:extLst>
          </p:cNvPr>
          <p:cNvSpPr txBox="1">
            <a:spLocks/>
          </p:cNvSpPr>
          <p:nvPr/>
        </p:nvSpPr>
        <p:spPr>
          <a:xfrm>
            <a:off x="951271" y="1564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Ćwiczenia które stosuję u zawansowanych (doskonalące, nie nauka) </a:t>
            </a:r>
          </a:p>
        </p:txBody>
      </p:sp>
      <p:pic>
        <p:nvPicPr>
          <p:cNvPr id="1026" name="Picture 2" descr="Maraton „Karate Kid” na Nowy Rok w Czwórce. Co jeszcze? - tv4.pl">
            <a:extLst>
              <a:ext uri="{FF2B5EF4-FFF2-40B4-BE49-F238E27FC236}">
                <a16:creationId xmlns:a16="http://schemas.microsoft.com/office/drawing/2014/main" id="{E45CD128-C440-3501-920E-D401D987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80" y="1923292"/>
            <a:ext cx="8180439" cy="45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78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98C913-4DAC-3B38-9F29-18E86DE2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Rytm 1krok</a:t>
            </a:r>
          </a:p>
          <a:p>
            <a:r>
              <a:rPr lang="pl-PL" dirty="0"/>
              <a:t>Rytm 3kroki</a:t>
            </a:r>
          </a:p>
          <a:p>
            <a:r>
              <a:rPr lang="pl-PL" dirty="0"/>
              <a:t>Rytm 5kroków</a:t>
            </a:r>
          </a:p>
          <a:p>
            <a:r>
              <a:rPr lang="pl-PL" dirty="0"/>
              <a:t>(wszystkie lądowanie na wymachowej- nie obciąża np. okostnych tak jak lądowanie na odbijającej- wg mnie szybciej się wchodzi w odbicie)</a:t>
            </a:r>
          </a:p>
        </p:txBody>
      </p:sp>
    </p:spTree>
    <p:extLst>
      <p:ext uri="{BB962C8B-B14F-4D97-AF65-F5344CB8AC3E}">
        <p14:creationId xmlns:p14="http://schemas.microsoft.com/office/powerpoint/2010/main" val="3430044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7">
            <a:hlinkClick r:id="" action="ppaction://media"/>
            <a:extLst>
              <a:ext uri="{FF2B5EF4-FFF2-40B4-BE49-F238E27FC236}">
                <a16:creationId xmlns:a16="http://schemas.microsoft.com/office/drawing/2014/main" id="{1401424B-DB54-ECD0-91AF-92898E59A5D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8">
            <a:hlinkClick r:id="" action="ppaction://media"/>
            <a:extLst>
              <a:ext uri="{FF2B5EF4-FFF2-40B4-BE49-F238E27FC236}">
                <a16:creationId xmlns:a16="http://schemas.microsoft.com/office/drawing/2014/main" id="{789D3861-58D8-3C07-AF78-A466B66563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1E688C-D5F4-411F-8CDD-BB44747E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104"/>
            <a:ext cx="12192000" cy="11010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strike="sngStrike" dirty="0"/>
              <a:t>Nie liczy się talent, tylko praca.</a:t>
            </a:r>
            <a:br>
              <a:rPr lang="pl-PL" sz="6000" strike="sngStrike" dirty="0"/>
            </a:br>
            <a:endParaRPr lang="pl-PL" sz="6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Obraz moÅ¼e zawieraÄ: 1 osoba, uÅmiecha siÄ, stoi i na zewnÄtrz">
            <a:extLst>
              <a:ext uri="{FF2B5EF4-FFF2-40B4-BE49-F238E27FC236}">
                <a16:creationId xmlns:a16="http://schemas.microsoft.com/office/drawing/2014/main" id="{EF1597D8-9D03-4064-8654-0F218DFF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1" y="2821858"/>
            <a:ext cx="5258774" cy="38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rak dostępnego opisu zdjęcia.">
            <a:extLst>
              <a:ext uri="{FF2B5EF4-FFF2-40B4-BE49-F238E27FC236}">
                <a16:creationId xmlns:a16="http://schemas.microsoft.com/office/drawing/2014/main" id="{B4B88C8B-4B75-2A3A-B633-1712EDD9D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24" y="2821858"/>
            <a:ext cx="6914465" cy="38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07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title="19">
            <a:hlinkClick r:id="" action="ppaction://media"/>
            <a:extLst>
              <a:ext uri="{FF2B5EF4-FFF2-40B4-BE49-F238E27FC236}">
                <a16:creationId xmlns:a16="http://schemas.microsoft.com/office/drawing/2014/main" id="{ECFA5E15-C35B-3A56-13E7-BAD5CD9403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6EB41A-C418-CF79-8A1C-4A65643E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Multimedia online 3" title="Hania 10lat 26.03.2017 Szklarska">
            <a:hlinkClick r:id="" action="ppaction://media"/>
            <a:extLst>
              <a:ext uri="{FF2B5EF4-FFF2-40B4-BE49-F238E27FC236}">
                <a16:creationId xmlns:a16="http://schemas.microsoft.com/office/drawing/2014/main" id="{57998754-DC4E-B26B-6CA9-106047DD5C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25270"/>
            <a:ext cx="12192000" cy="68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F0177-678F-3C32-A006-D9076183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46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3900" dirty="0"/>
              <a:t>Rytm z przejściem przez wymachową do piachu</a:t>
            </a:r>
          </a:p>
          <a:p>
            <a:endParaRPr lang="pl-PL" dirty="0"/>
          </a:p>
          <a:p>
            <a:endParaRPr lang="pl-PL" dirty="0">
              <a:hlinkClick r:id="rId4"/>
            </a:endParaRPr>
          </a:p>
          <a:p>
            <a:endParaRPr lang="pl-PL" dirty="0">
              <a:hlinkClick r:id="rId4"/>
            </a:endParaRPr>
          </a:p>
          <a:p>
            <a:endParaRPr lang="pl-PL" dirty="0"/>
          </a:p>
        </p:txBody>
      </p:sp>
      <p:pic>
        <p:nvPicPr>
          <p:cNvPr id="4" name="Multimedia online 3" title="Karolinka rytm nauka 18.04.2016 Wro">
            <a:hlinkClick r:id="" action="ppaction://media"/>
            <a:extLst>
              <a:ext uri="{FF2B5EF4-FFF2-40B4-BE49-F238E27FC236}">
                <a16:creationId xmlns:a16="http://schemas.microsoft.com/office/drawing/2014/main" id="{1F5C53C0-3008-82EE-FD78-EC523EC488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75485" y="1828800"/>
            <a:ext cx="8542470" cy="48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6CB5CB-C547-3638-B4C1-4AE02B4C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15963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Rytm3kr + rytm3kr + rytm3kr + 3krskok</a:t>
            </a:r>
          </a:p>
        </p:txBody>
      </p:sp>
      <p:pic>
        <p:nvPicPr>
          <p:cNvPr id="4" name="Multimedia online 3" title="Ania buty marzec 29 29 29 30rozb 5kr">
            <a:hlinkClick r:id="" action="ppaction://media"/>
            <a:extLst>
              <a:ext uri="{FF2B5EF4-FFF2-40B4-BE49-F238E27FC236}">
                <a16:creationId xmlns:a16="http://schemas.microsoft.com/office/drawing/2014/main" id="{913B06DF-D8B8-34FF-C648-3F67CC238D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8985A6-AAB0-B11B-CEF8-7D636C3EF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128" y="4372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900" dirty="0"/>
              <a:t>Rytm z lądowaniem na odbijającej (do piachu)</a:t>
            </a:r>
          </a:p>
        </p:txBody>
      </p:sp>
      <p:pic>
        <p:nvPicPr>
          <p:cNvPr id="4" name="Multimedia online 3" title="20">
            <a:hlinkClick r:id="" action="ppaction://media"/>
            <a:extLst>
              <a:ext uri="{FF2B5EF4-FFF2-40B4-BE49-F238E27FC236}">
                <a16:creationId xmlns:a16="http://schemas.microsoft.com/office/drawing/2014/main" id="{3DBCB63C-8E48-0C50-BB1D-A58AAC4E34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6556" y="1032387"/>
            <a:ext cx="10318887" cy="58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4A2C6C-4D40-6031-1265-B0BF8868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4297"/>
            <a:ext cx="11277600" cy="5006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Rytm z przytrzymaniem wymachu z lądowaniem w klęku 1-nóż</a:t>
            </a:r>
          </a:p>
        </p:txBody>
      </p:sp>
      <p:pic>
        <p:nvPicPr>
          <p:cNvPr id="4" name="Multimedia online 3" title="21">
            <a:hlinkClick r:id="" action="ppaction://media"/>
            <a:extLst>
              <a:ext uri="{FF2B5EF4-FFF2-40B4-BE49-F238E27FC236}">
                <a16:creationId xmlns:a16="http://schemas.microsoft.com/office/drawing/2014/main" id="{11389475-947F-D9E6-EB2F-E9CCB761C5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0260" y="1036569"/>
            <a:ext cx="10311479" cy="58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058BD7-984A-8F07-87F6-40AF27BC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Rytmy na </a:t>
            </a:r>
            <a:r>
              <a:rPr lang="pl-PL" dirty="0" err="1"/>
              <a:t>płoteczkach</a:t>
            </a:r>
            <a:r>
              <a:rPr lang="pl-PL" dirty="0"/>
              <a:t> 15cm lub talerzykach (rozstaw: ok. 6,5-7stóp)</a:t>
            </a:r>
          </a:p>
          <a:p>
            <a:endParaRPr lang="pl-PL" dirty="0"/>
          </a:p>
        </p:txBody>
      </p:sp>
      <p:pic>
        <p:nvPicPr>
          <p:cNvPr id="4" name="Multimedia online 3" title="22">
            <a:hlinkClick r:id="" action="ppaction://media"/>
            <a:extLst>
              <a:ext uri="{FF2B5EF4-FFF2-40B4-BE49-F238E27FC236}">
                <a16:creationId xmlns:a16="http://schemas.microsoft.com/office/drawing/2014/main" id="{4F655B15-A559-0679-435D-FF53204145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921331"/>
            <a:ext cx="10515600" cy="59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561AA9-AF22-58DD-8C38-0EB2D057C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79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Skok z dynamicznego marszu na wysokiej stopie (3 kroki wbiegnięcie w odbicie)</a:t>
            </a:r>
          </a:p>
        </p:txBody>
      </p:sp>
      <p:pic>
        <p:nvPicPr>
          <p:cNvPr id="5" name="Multimedia online 4" title="23">
            <a:hlinkClick r:id="" action="ppaction://media"/>
            <a:extLst>
              <a:ext uri="{FF2B5EF4-FFF2-40B4-BE49-F238E27FC236}">
                <a16:creationId xmlns:a16="http://schemas.microsoft.com/office/drawing/2014/main" id="{11AECC9C-F2B8-EFC9-1985-BD6438D321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7355" y="1258605"/>
            <a:ext cx="9918188" cy="55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40868B-5EF8-C638-2D04-8C1ED8F9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23279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300" dirty="0"/>
              <a:t>Skok w dal na technikę z luźnego biegu (pełna technika danego zawodnika- indywidualna, z lądowaniem)</a:t>
            </a:r>
          </a:p>
        </p:txBody>
      </p:sp>
      <p:pic>
        <p:nvPicPr>
          <p:cNvPr id="4" name="Multimedia online 3" title="24">
            <a:hlinkClick r:id="" action="ppaction://media"/>
            <a:extLst>
              <a:ext uri="{FF2B5EF4-FFF2-40B4-BE49-F238E27FC236}">
                <a16:creationId xmlns:a16="http://schemas.microsoft.com/office/drawing/2014/main" id="{13A732C2-E6B2-563D-85AD-432B3F315A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1654" y="1275258"/>
            <a:ext cx="9888691" cy="55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D72A-B69A-C61A-1FEA-AD633F13E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5FC65-B245-C91E-FD65-45291934B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199" y="3027873"/>
            <a:ext cx="3917256" cy="551240"/>
          </a:xfrm>
        </p:spPr>
        <p:txBody>
          <a:bodyPr anchor="b">
            <a:normAutofit/>
          </a:bodyPr>
          <a:lstStyle/>
          <a:p>
            <a:r>
              <a:rPr lang="pl-PL" sz="2800" dirty="0">
                <a:latin typeface="Century Gothic" panose="020B0502020202020204" pitchFamily="34" charset="0"/>
              </a:rPr>
              <a:t>Dziękuję za uwagę! 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9B0DC9-AD69-ECDB-22E6-A20E605A1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7665" y="3044062"/>
            <a:ext cx="6056670" cy="838424"/>
          </a:xfrm>
        </p:spPr>
        <p:txBody>
          <a:bodyPr anchor="t">
            <a:normAutofit fontScale="25000" lnSpcReduction="20000"/>
          </a:bodyPr>
          <a:lstStyle/>
          <a:p>
            <a:endParaRPr lang="pl-PL" sz="11200" dirty="0">
              <a:latin typeface="Century Gothic" panose="020B0502020202020204" pitchFamily="34" charset="0"/>
            </a:endParaRPr>
          </a:p>
          <a:p>
            <a:endParaRPr lang="pl-PL" sz="8000" dirty="0">
              <a:latin typeface="Century Gothic" panose="020B0502020202020204" pitchFamily="34" charset="0"/>
            </a:endParaRPr>
          </a:p>
          <a:p>
            <a:r>
              <a:rPr lang="pl-PL" sz="8000" dirty="0">
                <a:latin typeface="Century Gothic" panose="020B0502020202020204" pitchFamily="34" charset="0"/>
              </a:rPr>
              <a:t>Dalekich skoków!</a:t>
            </a:r>
          </a:p>
          <a:p>
            <a:endParaRPr lang="pl-PL" sz="8000" dirty="0">
              <a:latin typeface="Century Gothic" panose="020B0502020202020204" pitchFamily="34" charset="0"/>
            </a:endParaRPr>
          </a:p>
          <a:p>
            <a:r>
              <a:rPr lang="pl-PL" sz="8000" dirty="0">
                <a:latin typeface="Century Gothic" panose="020B0502020202020204" pitchFamily="34" charset="0"/>
              </a:rPr>
              <a:t>Kamil Kobiałka (FB, YT)</a:t>
            </a:r>
          </a:p>
          <a:p>
            <a:r>
              <a:rPr lang="pl-PL" sz="8000" dirty="0">
                <a:latin typeface="Century Gothic" panose="020B0502020202020204" pitchFamily="34" charset="0"/>
              </a:rPr>
              <a:t>kamil.kobialka.wroc@gmail.com</a:t>
            </a:r>
          </a:p>
          <a:p>
            <a:r>
              <a:rPr lang="pl-PL" sz="8000" dirty="0">
                <a:latin typeface="Century Gothic" panose="020B0502020202020204" pitchFamily="34" charset="0"/>
              </a:rPr>
              <a:t>691 559 795</a:t>
            </a:r>
          </a:p>
          <a:p>
            <a:r>
              <a:rPr lang="pl-PL" sz="8000" dirty="0">
                <a:latin typeface="Century Gothic" panose="020B0502020202020204" pitchFamily="34" charset="0"/>
              </a:rPr>
              <a:t>www.wlks.pl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Obraz moÅ¼e zawieraÄ: 2 osoby, dziecko i na zewnÄtrz">
            <a:extLst>
              <a:ext uri="{FF2B5EF4-FFF2-40B4-BE49-F238E27FC236}">
                <a16:creationId xmlns:a16="http://schemas.microsoft.com/office/drawing/2014/main" id="{E0E5CC3E-39A6-4C8F-99B4-60240F1B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48" y="48523"/>
            <a:ext cx="4178710" cy="31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F769C82-E2C2-4E43-848C-08F26DE45BFD}"/>
              </a:ext>
            </a:extLst>
          </p:cNvPr>
          <p:cNvSpPr/>
          <p:nvPr/>
        </p:nvSpPr>
        <p:spPr>
          <a:xfrm>
            <a:off x="3772448" y="2536224"/>
            <a:ext cx="432400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bg1"/>
                </a:solidFill>
              </a:rPr>
              <a:t>ZARAŻAJ, nie zrażaj...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WYCHOWUJ, nie kaperuj...</a:t>
            </a:r>
          </a:p>
        </p:txBody>
      </p:sp>
      <p:pic>
        <p:nvPicPr>
          <p:cNvPr id="3074" name="Picture 2" descr="Dolnośląski Związek Lekkiej Atletyki">
            <a:extLst>
              <a:ext uri="{FF2B5EF4-FFF2-40B4-BE49-F238E27FC236}">
                <a16:creationId xmlns:a16="http://schemas.microsoft.com/office/drawing/2014/main" id="{7EB0427D-6FBC-FE6F-5485-FB061CA5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85" y="5024284"/>
            <a:ext cx="4811411" cy="18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A3836-C2DF-112B-5D87-7C69FDAAB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0374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latin typeface="Century" panose="02040604050505020304" pitchFamily="18" charset="0"/>
              </a:rPr>
              <a:t>Trener powinien dobrać konkurencję do zawodnika (jego cech, talentu), a nie zawodnika do konkurencji?</a:t>
            </a:r>
          </a:p>
        </p:txBody>
      </p:sp>
      <p:pic>
        <p:nvPicPr>
          <p:cNvPr id="5" name="Symbol zastępczy zawartości 4" descr="Obraz zawierający tekst, gazeta, Papier gazetowy, Wiadomości&#10;&#10;Opis wygenerowany automatycznie">
            <a:extLst>
              <a:ext uri="{FF2B5EF4-FFF2-40B4-BE49-F238E27FC236}">
                <a16:creationId xmlns:a16="http://schemas.microsoft.com/office/drawing/2014/main" id="{71FFC8BD-86EB-44F1-0DB2-B57E29A5D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85" y="1061884"/>
            <a:ext cx="2971308" cy="6432601"/>
          </a:xfrm>
        </p:spPr>
      </p:pic>
      <p:pic>
        <p:nvPicPr>
          <p:cNvPr id="10244" name="Picture 4" descr="Brak dostępnego opisu zdjęcia.">
            <a:extLst>
              <a:ext uri="{FF2B5EF4-FFF2-40B4-BE49-F238E27FC236}">
                <a16:creationId xmlns:a16="http://schemas.microsoft.com/office/drawing/2014/main" id="{735977BF-2907-A593-ADBD-8137292A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1" y="2096985"/>
            <a:ext cx="3474438" cy="46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rak dostępnego opisu zdjęcia.">
            <a:extLst>
              <a:ext uri="{FF2B5EF4-FFF2-40B4-BE49-F238E27FC236}">
                <a16:creationId xmlns:a16="http://schemas.microsoft.com/office/drawing/2014/main" id="{1269A3F3-4350-C9F2-5AD1-FEDFC12A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91" y="2241755"/>
            <a:ext cx="4616245" cy="46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1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A2032-FF05-B8F7-3D2F-C65836AE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Mój przełom w nauczaniu i postrzeganiu skoku w dal (ok. 2017-2018)</a:t>
            </a:r>
          </a:p>
        </p:txBody>
      </p:sp>
      <p:pic>
        <p:nvPicPr>
          <p:cNvPr id="1026" name="Picture 2" descr="Samsung Galaxy S10 review: the sweet spot | Samsung | The Guardian">
            <a:extLst>
              <a:ext uri="{FF2B5EF4-FFF2-40B4-BE49-F238E27FC236}">
                <a16:creationId xmlns:a16="http://schemas.microsoft.com/office/drawing/2014/main" id="{46144AE6-1961-007C-5A21-2E67C13E5D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ak dostępnego opisu zdjęcia.">
            <a:extLst>
              <a:ext uri="{FF2B5EF4-FFF2-40B4-BE49-F238E27FC236}">
                <a16:creationId xmlns:a16="http://schemas.microsoft.com/office/drawing/2014/main" id="{BD4CB320-6F9A-C07C-4086-861A5FC2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2560">
            <a:off x="7964826" y="1578301"/>
            <a:ext cx="3904933" cy="29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D8F0DB-CF76-1867-75B7-94A66647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11425084" cy="1325563"/>
          </a:xfrm>
        </p:spPr>
        <p:txBody>
          <a:bodyPr/>
          <a:lstStyle/>
          <a:p>
            <a:r>
              <a:rPr lang="pl-PL" dirty="0"/>
              <a:t>Rodzaje podstawowych technik w skoku w dal: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5789A4-DB00-52B9-AD0B-6ABA3611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Naturalna</a:t>
            </a:r>
          </a:p>
          <a:p>
            <a:r>
              <a:rPr lang="pl-PL" dirty="0"/>
              <a:t>Piersiowa</a:t>
            </a:r>
          </a:p>
          <a:p>
            <a:r>
              <a:rPr lang="pl-PL" dirty="0"/>
              <a:t>Biegowa</a:t>
            </a:r>
          </a:p>
          <a:p>
            <a:r>
              <a:rPr lang="pl-PL" dirty="0"/>
              <a:t>Mieszana</a:t>
            </a:r>
          </a:p>
        </p:txBody>
      </p:sp>
    </p:spTree>
    <p:extLst>
      <p:ext uri="{BB962C8B-B14F-4D97-AF65-F5344CB8AC3E}">
        <p14:creationId xmlns:p14="http://schemas.microsoft.com/office/powerpoint/2010/main" val="201525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8DBE3A-73A8-2D9B-051E-D381E305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l-PL" dirty="0"/>
              <a:t>Naturalna Patrycja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C9DC79-C267-2777-214E-21A8BBBF8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Multimedia online 3" title="Patrycja w dal 5,74 10.07.2016 Hexham (GBR)">
            <a:hlinkClick r:id="" action="ppaction://media"/>
            <a:extLst>
              <a:ext uri="{FF2B5EF4-FFF2-40B4-BE49-F238E27FC236}">
                <a16:creationId xmlns:a16="http://schemas.microsoft.com/office/drawing/2014/main" id="{FE571D66-0DE6-C386-0CE1-D14F45A51A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0888" y="1032387"/>
            <a:ext cx="10318887" cy="58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1677</Words>
  <Application>Microsoft Office PowerPoint</Application>
  <PresentationFormat>Panoramiczny</PresentationFormat>
  <Paragraphs>154</Paragraphs>
  <Slides>59</Slides>
  <Notes>33</Notes>
  <HiddenSlides>0</HiddenSlides>
  <MMClips>32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7" baseType="lpstr">
      <vt:lpstr>Aptos</vt:lpstr>
      <vt:lpstr>Aptos Display</vt:lpstr>
      <vt:lpstr>Arial</vt:lpstr>
      <vt:lpstr>Century</vt:lpstr>
      <vt:lpstr>Century Gothic</vt:lpstr>
      <vt:lpstr>Google Sans</vt:lpstr>
      <vt:lpstr>Marcellus</vt:lpstr>
      <vt:lpstr>Motyw pakietu Office</vt:lpstr>
      <vt:lpstr>Jak nauczyć techniki skoku w dal młodych lekkoatletów? Ćwiczenia i metodyka.</vt:lpstr>
      <vt:lpstr>„Jeśli chcesz gdzieś dojść, najlepiej znajdź kogoś, kto już tam doszedł”         Robert Kiyosaki </vt:lpstr>
      <vt:lpstr>Cel spotkania:</vt:lpstr>
      <vt:lpstr>    Jak stałem się trenerem?  ur. 01.07.1987r. Lwówek Śląski 2000-2011 zawodnik (100m- 10,90 200m- 21,91) 2007-2010 Studia AWF Wrocław (kier. WF i kier. Sport) 2010-2016 studia doktoranckie + doktoratu 2011-??? trener WLKS Wrocław 2014-??? trener KS AZS-AWF Wrocław 2020 trener klasy M</vt:lpstr>
      <vt:lpstr>Nie liczy się talent, tylko praca. </vt:lpstr>
      <vt:lpstr>Trener powinien dobrać konkurencję do zawodnika (jego cech, talentu), a nie zawodnika do konkurencji?</vt:lpstr>
      <vt:lpstr>Mój przełom w nauczaniu i postrzeganiu skoku w dal (ok. 2017-2018)</vt:lpstr>
      <vt:lpstr>Rodzaje podstawowych technik w skoku w dal:</vt:lpstr>
      <vt:lpstr>Naturalna Patrycja </vt:lpstr>
      <vt:lpstr>Piersiowa Ania</vt:lpstr>
      <vt:lpstr>Prezentacja programu PowerPoint</vt:lpstr>
      <vt:lpstr>Biegówka Ivan</vt:lpstr>
      <vt:lpstr>Moja metodyka nauczania (zaczynać od pokazu całości). Małe prędkości! Marysia 12lat- nigdy wcześniej nie robiła tych ćwiczeń!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Rozbiegi (U16 K 13-16kr?, U16 M 14-17kr?)</vt:lpstr>
      <vt:lpstr>Ustawienie stopy na odbiciu (krótki krok):</vt:lpstr>
      <vt:lpstr>Ustawienie stopy (przedostatni krok przed odbiciem- dłuższy krok, ale na śródstopiu)</vt:lpstr>
      <vt:lpstr>Błędy popełniane u młodych zawodników:</vt:lpstr>
      <vt:lpstr>Skoki spalone!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Rytm3kr + rytm3kr + rytm3kr + 3krskok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Kamil Kobiałka</dc:creator>
  <cp:lastModifiedBy>Kamil Kobiałka</cp:lastModifiedBy>
  <cp:revision>28</cp:revision>
  <dcterms:created xsi:type="dcterms:W3CDTF">2025-03-16T22:41:10Z</dcterms:created>
  <dcterms:modified xsi:type="dcterms:W3CDTF">2025-03-24T23:03:40Z</dcterms:modified>
</cp:coreProperties>
</file>